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63" r:id="rId1"/>
  </p:sldMasterIdLst>
  <p:notesMasterIdLst>
    <p:notesMasterId r:id="rId18"/>
  </p:notesMasterIdLst>
  <p:sldIdLst>
    <p:sldId id="256" r:id="rId2"/>
    <p:sldId id="272" r:id="rId3"/>
    <p:sldId id="284" r:id="rId4"/>
    <p:sldId id="288" r:id="rId5"/>
    <p:sldId id="273" r:id="rId6"/>
    <p:sldId id="285" r:id="rId7"/>
    <p:sldId id="271" r:id="rId8"/>
    <p:sldId id="257" r:id="rId9"/>
    <p:sldId id="266" r:id="rId10"/>
    <p:sldId id="286" r:id="rId11"/>
    <p:sldId id="290" r:id="rId12"/>
    <p:sldId id="274" r:id="rId13"/>
    <p:sldId id="289" r:id="rId14"/>
    <p:sldId id="263" r:id="rId15"/>
    <p:sldId id="287"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53"/>
    <p:restoredTop sz="76895"/>
  </p:normalViewPr>
  <p:slideViewPr>
    <p:cSldViewPr snapToGrid="0" snapToObjects="1">
      <p:cViewPr varScale="1">
        <p:scale>
          <a:sx n="51" d="100"/>
          <a:sy n="51"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1DE7C-C174-EB4F-8524-80C836AC6548}" type="datetimeFigureOut">
              <a:rPr lang="en-US" smtClean="0"/>
              <a:t>5/12/17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272B0-C673-1048-9FBB-51A4A79F9EDF}" type="slidenum">
              <a:rPr lang="en-US" smtClean="0"/>
              <a:t>‹#›</a:t>
            </a:fld>
            <a:endParaRPr lang="en-US"/>
          </a:p>
        </p:txBody>
      </p:sp>
    </p:spTree>
    <p:extLst>
      <p:ext uri="{BB962C8B-B14F-4D97-AF65-F5344CB8AC3E}">
        <p14:creationId xmlns:p14="http://schemas.microsoft.com/office/powerpoint/2010/main" val="63298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E272B0-C673-1048-9FBB-51A4A79F9EDF}" type="slidenum">
              <a:rPr lang="en-US" smtClean="0"/>
              <a:t>1</a:t>
            </a:fld>
            <a:endParaRPr lang="en-US"/>
          </a:p>
        </p:txBody>
      </p:sp>
    </p:spTree>
    <p:extLst>
      <p:ext uri="{BB962C8B-B14F-4D97-AF65-F5344CB8AC3E}">
        <p14:creationId xmlns:p14="http://schemas.microsoft.com/office/powerpoint/2010/main" val="167606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//accessibility//</a:t>
            </a:r>
          </a:p>
          <a:p>
            <a:pPr marL="0" indent="0">
              <a:buNone/>
            </a:pPr>
            <a:r>
              <a:rPr lang="en-US" dirty="0" smtClean="0"/>
              <a:t>//Our Core Values include: Our passion is towards clean energy – it can go to a variety of things – this is what we are going to facilitate to start – then let the market dictate where we are going.</a:t>
            </a:r>
          </a:p>
          <a:p>
            <a:r>
              <a:rPr lang="en-US" dirty="0" smtClean="0"/>
              <a:t>Sustainability (Clean energy)</a:t>
            </a:r>
          </a:p>
          <a:p>
            <a:r>
              <a:rPr lang="en-US" dirty="0" smtClean="0"/>
              <a:t>Accessibility (vastly reducing financial barriers to entry)</a:t>
            </a:r>
          </a:p>
          <a:p>
            <a:r>
              <a:rPr lang="en-US" dirty="0" smtClean="0"/>
              <a:t>Scalability (to meet rising power demands globally)//</a:t>
            </a:r>
          </a:p>
          <a:p>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7</a:t>
            </a:fld>
            <a:endParaRPr lang="en-US"/>
          </a:p>
        </p:txBody>
      </p:sp>
    </p:spTree>
    <p:extLst>
      <p:ext uri="{BB962C8B-B14F-4D97-AF65-F5344CB8AC3E}">
        <p14:creationId xmlns:p14="http://schemas.microsoft.com/office/powerpoint/2010/main" val="15008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creating Macro – consortium of Hospitals, neighborhoods, etc. We are going on the micro level to empower people. </a:t>
            </a:r>
          </a:p>
          <a:p>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8</a:t>
            </a:fld>
            <a:endParaRPr lang="en-US"/>
          </a:p>
        </p:txBody>
      </p:sp>
    </p:spTree>
    <p:extLst>
      <p:ext uri="{BB962C8B-B14F-4D97-AF65-F5344CB8AC3E}">
        <p14:creationId xmlns:p14="http://schemas.microsoft.com/office/powerpoint/2010/main" val="1979575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a:t>
            </a:r>
            <a:r>
              <a:rPr lang="en-US" baseline="0" dirty="0" smtClean="0"/>
              <a:t> down to micro level (99%) – taking down to the people.  It’s a win win win (people get clean energy, investors get higher pay back than bonds (fixed income) in perpetuity, utility company gets excess capacity without capital investment, hardware providers can sell more units</a:t>
            </a:r>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9</a:t>
            </a:fld>
            <a:endParaRPr lang="en-US"/>
          </a:p>
        </p:txBody>
      </p:sp>
    </p:spTree>
    <p:extLst>
      <p:ext uri="{BB962C8B-B14F-4D97-AF65-F5344CB8AC3E}">
        <p14:creationId xmlns:p14="http://schemas.microsoft.com/office/powerpoint/2010/main" val="64376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Where are we are in</a:t>
            </a:r>
            <a:r>
              <a:rPr lang="en-US" baseline="0" dirty="0" smtClean="0"/>
              <a:t>  development – make point about </a:t>
            </a:r>
            <a:r>
              <a:rPr lang="en-US" baseline="0" dirty="0" err="1" smtClean="0"/>
              <a:t>Blockchain</a:t>
            </a:r>
            <a:r>
              <a:rPr lang="en-US" baseline="0" dirty="0" smtClean="0"/>
              <a:t> here and why we chose it</a:t>
            </a:r>
            <a:endParaRPr lang="en-US" dirty="0" smtClean="0"/>
          </a:p>
          <a:p>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11</a:t>
            </a:fld>
            <a:endParaRPr lang="en-US"/>
          </a:p>
        </p:txBody>
      </p:sp>
    </p:spTree>
    <p:extLst>
      <p:ext uri="{BB962C8B-B14F-4D97-AF65-F5344CB8AC3E}">
        <p14:creationId xmlns:p14="http://schemas.microsoft.com/office/powerpoint/2010/main" val="144908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12</a:t>
            </a:fld>
            <a:endParaRPr lang="en-US"/>
          </a:p>
        </p:txBody>
      </p:sp>
    </p:spTree>
    <p:extLst>
      <p:ext uri="{BB962C8B-B14F-4D97-AF65-F5344CB8AC3E}">
        <p14:creationId xmlns:p14="http://schemas.microsoft.com/office/powerpoint/2010/main" val="1785252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AI and self driving cars combine with decentralized grids to optimize power consumption and create unparalleled efficiency to enable exponential scale.</a:t>
            </a:r>
          </a:p>
          <a:p>
            <a:r>
              <a:rPr lang="en-US" dirty="0" smtClean="0"/>
              <a:t>Replicate the financing model to ownership in self-driving cars</a:t>
            </a:r>
          </a:p>
          <a:p>
            <a:r>
              <a:rPr lang="en-US" dirty="0" smtClean="0"/>
              <a:t>That creates</a:t>
            </a:r>
          </a:p>
          <a:p>
            <a:r>
              <a:rPr lang="en-US" dirty="0" smtClean="0"/>
              <a:t>Decentralized grids, autonomous cars charging them (people own them) and no traffic jams </a:t>
            </a:r>
          </a:p>
          <a:p>
            <a:endParaRPr lang="en-US" dirty="0"/>
          </a:p>
        </p:txBody>
      </p:sp>
      <p:sp>
        <p:nvSpPr>
          <p:cNvPr id="4" name="Slide Number Placeholder 3"/>
          <p:cNvSpPr>
            <a:spLocks noGrp="1"/>
          </p:cNvSpPr>
          <p:nvPr>
            <p:ph type="sldNum" sz="quarter" idx="10"/>
          </p:nvPr>
        </p:nvSpPr>
        <p:spPr/>
        <p:txBody>
          <a:bodyPr/>
          <a:lstStyle/>
          <a:p>
            <a:fld id="{2EE272B0-C673-1048-9FBB-51A4A79F9EDF}" type="slidenum">
              <a:rPr lang="en-US" smtClean="0"/>
              <a:t>15</a:t>
            </a:fld>
            <a:endParaRPr lang="en-US"/>
          </a:p>
        </p:txBody>
      </p:sp>
    </p:spTree>
    <p:extLst>
      <p:ext uri="{BB962C8B-B14F-4D97-AF65-F5344CB8AC3E}">
        <p14:creationId xmlns:p14="http://schemas.microsoft.com/office/powerpoint/2010/main" val="195997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0F6A27E-B4DA-6342-B56C-18E86E3F728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6631149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F6A27E-B4DA-6342-B56C-18E86E3F728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123029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F6A27E-B4DA-6342-B56C-18E86E3F728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136233234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F6A27E-B4DA-6342-B56C-18E86E3F728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98386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F6A27E-B4DA-6342-B56C-18E86E3F728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6770130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F6A27E-B4DA-6342-B56C-18E86E3F728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5921640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F6A27E-B4DA-6342-B56C-18E86E3F728A}" type="datetimeFigureOut">
              <a:rPr lang="en-US" smtClean="0"/>
              <a:t>5/12/17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8382934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F6A27E-B4DA-6342-B56C-18E86E3F728A}" type="datetimeFigureOut">
              <a:rPr lang="en-US" smtClean="0"/>
              <a:t>5/12/17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12990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6A27E-B4DA-6342-B56C-18E86E3F728A}" type="datetimeFigureOut">
              <a:rPr lang="en-US" smtClean="0"/>
              <a:t>5/12/17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1990268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F6A27E-B4DA-6342-B56C-18E86E3F728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20046279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F6A27E-B4DA-6342-B56C-18E86E3F728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B11779-6275-3C46-AA4B-CE8305B24513}" type="slidenum">
              <a:rPr lang="en-US" smtClean="0"/>
              <a:t>‹#›</a:t>
            </a:fld>
            <a:endParaRPr lang="en-US"/>
          </a:p>
        </p:txBody>
      </p:sp>
    </p:spTree>
    <p:extLst>
      <p:ext uri="{BB962C8B-B14F-4D97-AF65-F5344CB8AC3E}">
        <p14:creationId xmlns:p14="http://schemas.microsoft.com/office/powerpoint/2010/main" val="17006845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6A27E-B4DA-6342-B56C-18E86E3F728A}" type="datetimeFigureOut">
              <a:rPr lang="en-US" smtClean="0"/>
              <a:t>5/12/17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11779-6275-3C46-AA4B-CE8305B24513}" type="slidenum">
              <a:rPr lang="en-US" smtClean="0"/>
              <a:t>‹#›</a:t>
            </a:fld>
            <a:endParaRPr lang="en-US"/>
          </a:p>
        </p:txBody>
      </p:sp>
    </p:spTree>
    <p:extLst>
      <p:ext uri="{BB962C8B-B14F-4D97-AF65-F5344CB8AC3E}">
        <p14:creationId xmlns:p14="http://schemas.microsoft.com/office/powerpoint/2010/main" val="1281205147"/>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b="1" dirty="0" smtClean="0"/>
              <a:t>The Platform for Tokenizing Revenue Streams</a:t>
            </a:r>
            <a:endParaRPr lang="en-US" sz="2800" b="1" dirty="0" smtClean="0"/>
          </a:p>
          <a:p>
            <a:endParaRPr lang="en-US" dirty="0"/>
          </a:p>
          <a:p>
            <a:r>
              <a:rPr lang="en-US" dirty="0" err="1" smtClean="0"/>
              <a:t>info@mybit.io</a:t>
            </a:r>
            <a:endParaRPr lang="en-US" dirty="0"/>
          </a:p>
        </p:txBody>
      </p:sp>
      <p:pic>
        <p:nvPicPr>
          <p:cNvPr id="4" name="Picture 3"/>
          <p:cNvPicPr>
            <a:picLocks noChangeAspect="1"/>
          </p:cNvPicPr>
          <p:nvPr/>
        </p:nvPicPr>
        <p:blipFill>
          <a:blip r:embed="rId3"/>
          <a:stretch>
            <a:fillRect/>
          </a:stretch>
        </p:blipFill>
        <p:spPr>
          <a:xfrm>
            <a:off x="2909887" y="1088014"/>
            <a:ext cx="6372225" cy="2726175"/>
          </a:xfrm>
          <a:prstGeom prst="rect">
            <a:avLst/>
          </a:prstGeom>
        </p:spPr>
      </p:pic>
    </p:spTree>
    <p:extLst>
      <p:ext uri="{BB962C8B-B14F-4D97-AF65-F5344CB8AC3E}">
        <p14:creationId xmlns:p14="http://schemas.microsoft.com/office/powerpoint/2010/main" val="102524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0"/>
            <a:ext cx="2167314" cy="6418729"/>
          </a:xfrm>
        </p:spPr>
        <p:txBody>
          <a:bodyPr>
            <a:normAutofit/>
          </a:bodyPr>
          <a:lstStyle/>
          <a:p>
            <a:r>
              <a:rPr lang="en-US" b="1" dirty="0" smtClean="0"/>
              <a:t>Walk- through of Solar Panel Example</a:t>
            </a:r>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88973" y="0"/>
            <a:ext cx="9303027" cy="6858000"/>
          </a:xfrm>
          <a:prstGeom prst="rect">
            <a:avLst/>
          </a:prstGeom>
        </p:spPr>
      </p:pic>
    </p:spTree>
    <p:extLst>
      <p:ext uri="{BB962C8B-B14F-4D97-AF65-F5344CB8AC3E}">
        <p14:creationId xmlns:p14="http://schemas.microsoft.com/office/powerpoint/2010/main" val="1660038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Towards a Fully Decentralized Application</a:t>
            </a:r>
            <a:endParaRPr lang="en-US" b="1" dirty="0"/>
          </a:p>
        </p:txBody>
      </p:sp>
      <p:pic>
        <p:nvPicPr>
          <p:cNvPr id="5" name="Picture 4"/>
          <p:cNvPicPr>
            <a:picLocks noChangeAspect="1"/>
          </p:cNvPicPr>
          <p:nvPr/>
        </p:nvPicPr>
        <p:blipFill>
          <a:blip r:embed="rId3"/>
          <a:stretch>
            <a:fillRect/>
          </a:stretch>
        </p:blipFill>
        <p:spPr>
          <a:xfrm>
            <a:off x="3379" y="1344706"/>
            <a:ext cx="12188621" cy="5513294"/>
          </a:xfrm>
          <a:prstGeom prst="rect">
            <a:avLst/>
          </a:prstGeom>
        </p:spPr>
      </p:pic>
      <p:pic>
        <p:nvPicPr>
          <p:cNvPr id="6" name="Picture 5"/>
          <p:cNvPicPr>
            <a:picLocks noChangeAspect="1"/>
          </p:cNvPicPr>
          <p:nvPr/>
        </p:nvPicPr>
        <p:blipFill>
          <a:blip r:embed="rId4"/>
          <a:stretch>
            <a:fillRect/>
          </a:stretch>
        </p:blipFill>
        <p:spPr>
          <a:xfrm>
            <a:off x="9144000" y="0"/>
            <a:ext cx="3048000" cy="762000"/>
          </a:xfrm>
          <a:prstGeom prst="rect">
            <a:avLst/>
          </a:prstGeom>
        </p:spPr>
      </p:pic>
    </p:spTree>
    <p:extLst>
      <p:ext uri="{BB962C8B-B14F-4D97-AF65-F5344CB8AC3E}">
        <p14:creationId xmlns:p14="http://schemas.microsoft.com/office/powerpoint/2010/main" val="127758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Regulatory</a:t>
            </a:r>
            <a:endParaRPr lang="en-US" b="1" dirty="0"/>
          </a:p>
        </p:txBody>
      </p:sp>
      <p:sp>
        <p:nvSpPr>
          <p:cNvPr id="3" name="Content Placeholder 2"/>
          <p:cNvSpPr>
            <a:spLocks noGrp="1"/>
          </p:cNvSpPr>
          <p:nvPr>
            <p:ph idx="1"/>
          </p:nvPr>
        </p:nvSpPr>
        <p:spPr/>
        <p:txBody>
          <a:bodyPr/>
          <a:lstStyle/>
          <a:p>
            <a:pPr marL="457200" lvl="1" indent="0">
              <a:buNone/>
            </a:pPr>
            <a:r>
              <a:rPr lang="en-US" sz="2800" dirty="0" smtClean="0"/>
              <a:t>We strive to take a proactive approach and work with regulators to facilitate this disruptive global transition.  Presently we are compliant with all legislation and will remain diligent.</a:t>
            </a:r>
          </a:p>
          <a:p>
            <a:pPr lvl="1"/>
            <a:r>
              <a:rPr lang="en-US" dirty="0" smtClean="0"/>
              <a:t>At </a:t>
            </a:r>
            <a:r>
              <a:rPr lang="en-US" dirty="0"/>
              <a:t>first, new innovation has to “ride” on present infrastructure (including regulation). It works but not nearly as efficiently as it could. Over time, as the world sees and understands the new technology’s benefits, the infrastructure starts being built with the primary focus on accommodating the new technology without prohibiting the old technology.  Andreas </a:t>
            </a:r>
            <a:r>
              <a:rPr lang="en-US" dirty="0" smtClean="0"/>
              <a:t>Antonopoulos this ‘Infrastructure </a:t>
            </a:r>
            <a:r>
              <a:rPr lang="en-US" dirty="0"/>
              <a:t>Inversion.”</a:t>
            </a:r>
          </a:p>
          <a:p>
            <a:pPr marL="0" indent="0">
              <a:buNone/>
            </a:pPr>
            <a:endParaRPr lang="en-US" dirty="0"/>
          </a:p>
        </p:txBody>
      </p:sp>
      <p:pic>
        <p:nvPicPr>
          <p:cNvPr id="4" name="Picture 3"/>
          <p:cNvPicPr>
            <a:picLocks noChangeAspect="1"/>
          </p:cNvPicPr>
          <p:nvPr/>
        </p:nvPicPr>
        <p:blipFill>
          <a:blip r:embed="rId3"/>
          <a:stretch>
            <a:fillRect/>
          </a:stretch>
        </p:blipFill>
        <p:spPr>
          <a:xfrm>
            <a:off x="9144000" y="0"/>
            <a:ext cx="3048000" cy="762000"/>
          </a:xfrm>
          <a:prstGeom prst="rect">
            <a:avLst/>
          </a:prstGeom>
        </p:spPr>
      </p:pic>
    </p:spTree>
    <p:extLst>
      <p:ext uri="{BB962C8B-B14F-4D97-AF65-F5344CB8AC3E}">
        <p14:creationId xmlns:p14="http://schemas.microsoft.com/office/powerpoint/2010/main" val="1421186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Where are we now (Timeline)</a:t>
            </a:r>
            <a:endParaRPr lang="en-US" b="1" dirty="0"/>
          </a:p>
        </p:txBody>
      </p:sp>
      <p:pic>
        <p:nvPicPr>
          <p:cNvPr id="6" name="Picture 5"/>
          <p:cNvPicPr>
            <a:picLocks noChangeAspect="1"/>
          </p:cNvPicPr>
          <p:nvPr/>
        </p:nvPicPr>
        <p:blipFill>
          <a:blip r:embed="rId2"/>
          <a:stretch>
            <a:fillRect/>
          </a:stretch>
        </p:blipFill>
        <p:spPr>
          <a:xfrm>
            <a:off x="0" y="1852052"/>
            <a:ext cx="12192000" cy="6162395"/>
          </a:xfrm>
          <a:prstGeom prst="rect">
            <a:avLst/>
          </a:prstGeom>
        </p:spPr>
      </p:pic>
      <p:pic>
        <p:nvPicPr>
          <p:cNvPr id="7" name="Picture 6"/>
          <p:cNvPicPr>
            <a:picLocks noChangeAspect="1"/>
          </p:cNvPicPr>
          <p:nvPr/>
        </p:nvPicPr>
        <p:blipFill>
          <a:blip r:embed="rId3"/>
          <a:stretch>
            <a:fillRect/>
          </a:stretch>
        </p:blipFill>
        <p:spPr>
          <a:xfrm>
            <a:off x="9144000" y="0"/>
            <a:ext cx="3048000" cy="762000"/>
          </a:xfrm>
          <a:prstGeom prst="rect">
            <a:avLst/>
          </a:prstGeom>
        </p:spPr>
      </p:pic>
    </p:spTree>
    <p:extLst>
      <p:ext uri="{BB962C8B-B14F-4D97-AF65-F5344CB8AC3E}">
        <p14:creationId xmlns:p14="http://schemas.microsoft.com/office/powerpoint/2010/main" val="1206266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 to Market</a:t>
            </a:r>
            <a:endParaRPr lang="en-US" b="1" dirty="0"/>
          </a:p>
        </p:txBody>
      </p:sp>
      <p:sp>
        <p:nvSpPr>
          <p:cNvPr id="3" name="Content Placeholder 2"/>
          <p:cNvSpPr>
            <a:spLocks noGrp="1"/>
          </p:cNvSpPr>
          <p:nvPr>
            <p:ph idx="1"/>
          </p:nvPr>
        </p:nvSpPr>
        <p:spPr/>
        <p:txBody>
          <a:bodyPr/>
          <a:lstStyle/>
          <a:p>
            <a:pPr marL="0" indent="0">
              <a:buNone/>
            </a:pPr>
            <a:r>
              <a:rPr lang="en-US" dirty="0" smtClean="0"/>
              <a:t>Our goal is to target assets that already have revenue streams that can be tapped into so </a:t>
            </a:r>
            <a:r>
              <a:rPr lang="en-US" dirty="0" err="1" smtClean="0"/>
              <a:t>tokenholders</a:t>
            </a:r>
            <a:r>
              <a:rPr lang="en-US" dirty="0" smtClean="0"/>
              <a:t> will be able to realize profits from their investments rapidly.</a:t>
            </a:r>
          </a:p>
          <a:p>
            <a:pPr marL="0" indent="0">
              <a:buNone/>
            </a:pPr>
            <a:endParaRPr lang="en-US" dirty="0"/>
          </a:p>
          <a:p>
            <a:pPr marL="0" indent="0">
              <a:buNone/>
            </a:pPr>
            <a:r>
              <a:rPr lang="en-US" dirty="0" smtClean="0"/>
              <a:t>Industries Include:</a:t>
            </a:r>
          </a:p>
          <a:p>
            <a:r>
              <a:rPr lang="en-US" dirty="0" smtClean="0"/>
              <a:t>Decentralized Energy Grids (Europe followed by emerging economies)</a:t>
            </a:r>
          </a:p>
          <a:p>
            <a:r>
              <a:rPr lang="en-US" dirty="0" smtClean="0"/>
              <a:t>Autonomous Mobiles (Commercial, building, cleaning, etc.)</a:t>
            </a:r>
          </a:p>
          <a:p>
            <a:r>
              <a:rPr lang="en-US" dirty="0" smtClean="0"/>
              <a:t>Autonomous Mobiles (Residential, driving, flying, etc.)</a:t>
            </a:r>
            <a:endParaRPr lang="en-US" dirty="0"/>
          </a:p>
        </p:txBody>
      </p:sp>
      <p:pic>
        <p:nvPicPr>
          <p:cNvPr id="4" name="Picture 3"/>
          <p:cNvPicPr>
            <a:picLocks noChangeAspect="1"/>
          </p:cNvPicPr>
          <p:nvPr/>
        </p:nvPicPr>
        <p:blipFill>
          <a:blip r:embed="rId2"/>
          <a:stretch>
            <a:fillRect/>
          </a:stretch>
        </p:blipFill>
        <p:spPr>
          <a:xfrm>
            <a:off x="9144000" y="0"/>
            <a:ext cx="3048000" cy="762000"/>
          </a:xfrm>
          <a:prstGeom prst="rect">
            <a:avLst/>
          </a:prstGeom>
        </p:spPr>
      </p:pic>
    </p:spTree>
    <p:extLst>
      <p:ext uri="{BB962C8B-B14F-4D97-AF65-F5344CB8AC3E}">
        <p14:creationId xmlns:p14="http://schemas.microsoft.com/office/powerpoint/2010/main" val="1390342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Vision [Convergence]</a:t>
            </a:r>
            <a:endParaRPr lang="en-US" b="1" dirty="0"/>
          </a:p>
        </p:txBody>
      </p:sp>
      <p:pic>
        <p:nvPicPr>
          <p:cNvPr id="4" name="Picture 3"/>
          <p:cNvPicPr>
            <a:picLocks noChangeAspect="1"/>
          </p:cNvPicPr>
          <p:nvPr/>
        </p:nvPicPr>
        <p:blipFill>
          <a:blip r:embed="rId3"/>
          <a:stretch>
            <a:fillRect/>
          </a:stretch>
        </p:blipFill>
        <p:spPr>
          <a:xfrm>
            <a:off x="0" y="2635624"/>
            <a:ext cx="6205796" cy="4222376"/>
          </a:xfrm>
          <a:prstGeom prst="rect">
            <a:avLst/>
          </a:prstGeom>
        </p:spPr>
      </p:pic>
      <p:pic>
        <p:nvPicPr>
          <p:cNvPr id="6" name="Picture 5"/>
          <p:cNvPicPr>
            <a:picLocks noChangeAspect="1"/>
          </p:cNvPicPr>
          <p:nvPr/>
        </p:nvPicPr>
        <p:blipFill>
          <a:blip r:embed="rId4"/>
          <a:stretch>
            <a:fillRect/>
          </a:stretch>
        </p:blipFill>
        <p:spPr>
          <a:xfrm>
            <a:off x="6205796" y="2489095"/>
            <a:ext cx="5986204" cy="4368905"/>
          </a:xfrm>
          <a:prstGeom prst="rect">
            <a:avLst/>
          </a:prstGeom>
        </p:spPr>
      </p:pic>
      <p:sp>
        <p:nvSpPr>
          <p:cNvPr id="8" name="Cross 7"/>
          <p:cNvSpPr/>
          <p:nvPr/>
        </p:nvSpPr>
        <p:spPr>
          <a:xfrm>
            <a:off x="5307106" y="3424519"/>
            <a:ext cx="663388" cy="627529"/>
          </a:xfrm>
          <a:prstGeom prst="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9144000" y="0"/>
            <a:ext cx="3048000" cy="762000"/>
          </a:xfrm>
          <a:prstGeom prst="rect">
            <a:avLst/>
          </a:prstGeom>
        </p:spPr>
      </p:pic>
    </p:spTree>
    <p:extLst>
      <p:ext uri="{BB962C8B-B14F-4D97-AF65-F5344CB8AC3E}">
        <p14:creationId xmlns:p14="http://schemas.microsoft.com/office/powerpoint/2010/main" val="376234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Have Questions? Let’s Talk</a:t>
            </a:r>
            <a:endParaRPr lang="en-US" b="1" dirty="0"/>
          </a:p>
        </p:txBody>
      </p:sp>
      <p:sp>
        <p:nvSpPr>
          <p:cNvPr id="3" name="Content Placeholder 2"/>
          <p:cNvSpPr>
            <a:spLocks noGrp="1"/>
          </p:cNvSpPr>
          <p:nvPr>
            <p:ph idx="1"/>
          </p:nvPr>
        </p:nvSpPr>
        <p:spPr/>
        <p:txBody>
          <a:bodyPr/>
          <a:lstStyle/>
          <a:p>
            <a:r>
              <a:rPr lang="en-US" dirty="0" smtClean="0"/>
              <a:t>Slack Community: </a:t>
            </a:r>
            <a:r>
              <a:rPr lang="en-US" dirty="0" err="1" smtClean="0"/>
              <a:t>mybit-dapp.slack.com</a:t>
            </a:r>
            <a:r>
              <a:rPr lang="en-US" dirty="0" smtClean="0"/>
              <a:t> (email for invite)</a:t>
            </a:r>
          </a:p>
          <a:p>
            <a:r>
              <a:rPr lang="en-US" dirty="0" smtClean="0"/>
              <a:t>Telegram Channel: </a:t>
            </a:r>
            <a:r>
              <a:rPr lang="en-US" dirty="0" err="1" smtClean="0"/>
              <a:t>t.me</a:t>
            </a:r>
            <a:r>
              <a:rPr lang="en-US" dirty="0" smtClean="0"/>
              <a:t>/</a:t>
            </a:r>
            <a:r>
              <a:rPr lang="en-US" dirty="0" err="1" smtClean="0"/>
              <a:t>mybit_dapp</a:t>
            </a:r>
            <a:endParaRPr lang="en-US" dirty="0" smtClean="0"/>
          </a:p>
          <a:p>
            <a:r>
              <a:rPr lang="en-US" dirty="0" smtClean="0"/>
              <a:t>Email: info(at)</a:t>
            </a:r>
            <a:r>
              <a:rPr lang="en-US" dirty="0" err="1" smtClean="0"/>
              <a:t>mybit.io</a:t>
            </a:r>
            <a:endParaRPr lang="en-US" dirty="0"/>
          </a:p>
        </p:txBody>
      </p:sp>
      <p:pic>
        <p:nvPicPr>
          <p:cNvPr id="4" name="Picture 3"/>
          <p:cNvPicPr>
            <a:picLocks noChangeAspect="1"/>
          </p:cNvPicPr>
          <p:nvPr/>
        </p:nvPicPr>
        <p:blipFill>
          <a:blip r:embed="rId2"/>
          <a:stretch>
            <a:fillRect/>
          </a:stretch>
        </p:blipFill>
        <p:spPr>
          <a:xfrm>
            <a:off x="9144000" y="0"/>
            <a:ext cx="3048000" cy="762000"/>
          </a:xfrm>
          <a:prstGeom prst="rect">
            <a:avLst/>
          </a:prstGeom>
        </p:spPr>
      </p:pic>
    </p:spTree>
    <p:extLst>
      <p:ext uri="{BB962C8B-B14F-4D97-AF65-F5344CB8AC3E}">
        <p14:creationId xmlns:p14="http://schemas.microsoft.com/office/powerpoint/2010/main" val="1245644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Revolution</a:t>
            </a:r>
            <a:endParaRPr lang="en-US" b="1" dirty="0"/>
          </a:p>
        </p:txBody>
      </p:sp>
      <p:sp>
        <p:nvSpPr>
          <p:cNvPr id="3" name="Content Placeholder 2"/>
          <p:cNvSpPr>
            <a:spLocks noGrp="1"/>
          </p:cNvSpPr>
          <p:nvPr>
            <p:ph idx="1"/>
          </p:nvPr>
        </p:nvSpPr>
        <p:spPr/>
        <p:txBody>
          <a:bodyPr/>
          <a:lstStyle/>
          <a:p>
            <a:r>
              <a:rPr lang="en-US" dirty="0" smtClean="0"/>
              <a:t>We are in the midst of a global revolution from centralized to decentralized systems.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899" y="2707341"/>
            <a:ext cx="10524744" cy="4150659"/>
          </a:xfrm>
          <a:prstGeom prst="rect">
            <a:avLst/>
          </a:prstGeom>
        </p:spPr>
      </p:pic>
      <p:pic>
        <p:nvPicPr>
          <p:cNvPr id="5" name="Picture 4"/>
          <p:cNvPicPr>
            <a:picLocks noChangeAspect="1"/>
          </p:cNvPicPr>
          <p:nvPr/>
        </p:nvPicPr>
        <p:blipFill>
          <a:blip r:embed="rId3"/>
          <a:stretch>
            <a:fillRect/>
          </a:stretch>
        </p:blipFill>
        <p:spPr>
          <a:xfrm>
            <a:off x="9144000" y="0"/>
            <a:ext cx="3048000" cy="762000"/>
          </a:xfrm>
          <a:prstGeom prst="rect">
            <a:avLst/>
          </a:prstGeom>
        </p:spPr>
      </p:pic>
    </p:spTree>
    <p:extLst>
      <p:ext uri="{BB962C8B-B14F-4D97-AF65-F5344CB8AC3E}">
        <p14:creationId xmlns:p14="http://schemas.microsoft.com/office/powerpoint/2010/main" val="1369356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Evolution</a:t>
            </a:r>
            <a:endParaRPr lang="en-US" b="1" dirty="0"/>
          </a:p>
        </p:txBody>
      </p:sp>
      <p:pic>
        <p:nvPicPr>
          <p:cNvPr id="4" name="Picture 3"/>
          <p:cNvPicPr>
            <a:picLocks noChangeAspect="1"/>
          </p:cNvPicPr>
          <p:nvPr/>
        </p:nvPicPr>
        <p:blipFill>
          <a:blip r:embed="rId2"/>
          <a:stretch>
            <a:fillRect/>
          </a:stretch>
        </p:blipFill>
        <p:spPr>
          <a:xfrm>
            <a:off x="838200" y="2151529"/>
            <a:ext cx="2408518" cy="2408518"/>
          </a:xfrm>
          <a:prstGeom prst="rect">
            <a:avLst/>
          </a:prstGeom>
        </p:spPr>
      </p:pic>
      <p:pic>
        <p:nvPicPr>
          <p:cNvPr id="5" name="Picture 4"/>
          <p:cNvPicPr>
            <a:picLocks noChangeAspect="1"/>
          </p:cNvPicPr>
          <p:nvPr/>
        </p:nvPicPr>
        <p:blipFill>
          <a:blip r:embed="rId3"/>
          <a:stretch>
            <a:fillRect/>
          </a:stretch>
        </p:blipFill>
        <p:spPr>
          <a:xfrm>
            <a:off x="4826000" y="2159000"/>
            <a:ext cx="2540000" cy="2540000"/>
          </a:xfrm>
          <a:prstGeom prst="rect">
            <a:avLst/>
          </a:prstGeom>
        </p:spPr>
      </p:pic>
      <p:pic>
        <p:nvPicPr>
          <p:cNvPr id="7" name="Picture 6"/>
          <p:cNvPicPr>
            <a:picLocks noChangeAspect="1"/>
          </p:cNvPicPr>
          <p:nvPr/>
        </p:nvPicPr>
        <p:blipFill>
          <a:blip r:embed="rId4"/>
          <a:stretch>
            <a:fillRect/>
          </a:stretch>
        </p:blipFill>
        <p:spPr>
          <a:xfrm>
            <a:off x="8162534" y="2159000"/>
            <a:ext cx="3603643" cy="3111888"/>
          </a:xfrm>
          <a:prstGeom prst="rect">
            <a:avLst/>
          </a:prstGeom>
        </p:spPr>
      </p:pic>
      <p:pic>
        <p:nvPicPr>
          <p:cNvPr id="8" name="Picture 7"/>
          <p:cNvPicPr>
            <a:picLocks noChangeAspect="1"/>
          </p:cNvPicPr>
          <p:nvPr/>
        </p:nvPicPr>
        <p:blipFill>
          <a:blip r:embed="rId5"/>
          <a:stretch>
            <a:fillRect/>
          </a:stretch>
        </p:blipFill>
        <p:spPr>
          <a:xfrm>
            <a:off x="9144000" y="0"/>
            <a:ext cx="3048000" cy="762000"/>
          </a:xfrm>
          <a:prstGeom prst="rect">
            <a:avLst/>
          </a:prstGeom>
        </p:spPr>
      </p:pic>
    </p:spTree>
    <p:extLst>
      <p:ext uri="{BB962C8B-B14F-4D97-AF65-F5344CB8AC3E}">
        <p14:creationId xmlns:p14="http://schemas.microsoft.com/office/powerpoint/2010/main" val="2138078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26551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Decentralized Systems</a:t>
            </a:r>
            <a:endParaRPr lang="en-US" b="1" dirty="0"/>
          </a:p>
        </p:txBody>
      </p:sp>
      <p:sp>
        <p:nvSpPr>
          <p:cNvPr id="3" name="Content Placeholder 2"/>
          <p:cNvSpPr>
            <a:spLocks noGrp="1"/>
          </p:cNvSpPr>
          <p:nvPr>
            <p:ph idx="1"/>
          </p:nvPr>
        </p:nvSpPr>
        <p:spPr/>
        <p:txBody>
          <a:bodyPr/>
          <a:lstStyle/>
          <a:p>
            <a:r>
              <a:rPr lang="en-US" dirty="0" smtClean="0"/>
              <a:t>More secure</a:t>
            </a:r>
          </a:p>
          <a:p>
            <a:r>
              <a:rPr lang="en-US" dirty="0" smtClean="0"/>
              <a:t>Transparent</a:t>
            </a:r>
          </a:p>
          <a:p>
            <a:r>
              <a:rPr lang="en-US" dirty="0" smtClean="0"/>
              <a:t>Resilient to single point of failure risk &amp; data manipulation</a:t>
            </a:r>
          </a:p>
          <a:p>
            <a:r>
              <a:rPr lang="en-US" dirty="0" smtClean="0"/>
              <a:t>Democratic</a:t>
            </a:r>
          </a:p>
          <a:p>
            <a:r>
              <a:rPr lang="en-US" dirty="0" smtClean="0"/>
              <a:t>Removes friction and barriers to entry</a:t>
            </a:r>
          </a:p>
          <a:p>
            <a:r>
              <a:rPr lang="en-US" dirty="0" smtClean="0"/>
              <a:t>Eliminates counterparty risk (</a:t>
            </a:r>
            <a:r>
              <a:rPr lang="en-US" dirty="0" err="1" smtClean="0"/>
              <a:t>i.e</a:t>
            </a:r>
            <a:r>
              <a:rPr lang="en-US" dirty="0" smtClean="0"/>
              <a:t> escrows, brokers, etc.)</a:t>
            </a:r>
          </a:p>
          <a:p>
            <a:endParaRPr lang="en-US" dirty="0"/>
          </a:p>
        </p:txBody>
      </p:sp>
      <p:pic>
        <p:nvPicPr>
          <p:cNvPr id="4" name="Picture 3"/>
          <p:cNvPicPr>
            <a:picLocks noChangeAspect="1"/>
          </p:cNvPicPr>
          <p:nvPr/>
        </p:nvPicPr>
        <p:blipFill>
          <a:blip r:embed="rId2"/>
          <a:stretch>
            <a:fillRect/>
          </a:stretch>
        </p:blipFill>
        <p:spPr>
          <a:xfrm>
            <a:off x="9144000" y="0"/>
            <a:ext cx="3048000" cy="762000"/>
          </a:xfrm>
          <a:prstGeom prst="rect">
            <a:avLst/>
          </a:prstGeom>
        </p:spPr>
      </p:pic>
    </p:spTree>
    <p:extLst>
      <p:ext uri="{BB962C8B-B14F-4D97-AF65-F5344CB8AC3E}">
        <p14:creationId xmlns:p14="http://schemas.microsoft.com/office/powerpoint/2010/main" val="203289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Notable </a:t>
            </a:r>
            <a:r>
              <a:rPr lang="en-US" b="1" dirty="0" err="1" smtClean="0"/>
              <a:t>DApps</a:t>
            </a:r>
            <a:endParaRPr lang="en-US" b="1" dirty="0"/>
          </a:p>
        </p:txBody>
      </p:sp>
      <p:pic>
        <p:nvPicPr>
          <p:cNvPr id="4" name="Picture 3"/>
          <p:cNvPicPr>
            <a:picLocks noChangeAspect="1"/>
          </p:cNvPicPr>
          <p:nvPr/>
        </p:nvPicPr>
        <p:blipFill>
          <a:blip r:embed="rId2"/>
          <a:stretch>
            <a:fillRect/>
          </a:stretch>
        </p:blipFill>
        <p:spPr>
          <a:xfrm>
            <a:off x="838200" y="1741113"/>
            <a:ext cx="4007224" cy="1562817"/>
          </a:xfrm>
          <a:prstGeom prst="rect">
            <a:avLst/>
          </a:prstGeom>
        </p:spPr>
      </p:pic>
      <p:pic>
        <p:nvPicPr>
          <p:cNvPr id="5" name="Picture 4"/>
          <p:cNvPicPr>
            <a:picLocks noChangeAspect="1"/>
          </p:cNvPicPr>
          <p:nvPr/>
        </p:nvPicPr>
        <p:blipFill>
          <a:blip r:embed="rId3"/>
          <a:stretch>
            <a:fillRect/>
          </a:stretch>
        </p:blipFill>
        <p:spPr>
          <a:xfrm>
            <a:off x="4534350" y="1196959"/>
            <a:ext cx="3742433" cy="3213467"/>
          </a:xfrm>
          <a:prstGeom prst="rect">
            <a:avLst/>
          </a:prstGeom>
        </p:spPr>
      </p:pic>
      <p:pic>
        <p:nvPicPr>
          <p:cNvPr id="6" name="Picture 5"/>
          <p:cNvPicPr>
            <a:picLocks noChangeAspect="1"/>
          </p:cNvPicPr>
          <p:nvPr/>
        </p:nvPicPr>
        <p:blipFill>
          <a:blip r:embed="rId4"/>
          <a:stretch>
            <a:fillRect/>
          </a:stretch>
        </p:blipFill>
        <p:spPr>
          <a:xfrm>
            <a:off x="1701800" y="3650753"/>
            <a:ext cx="1764595" cy="2604221"/>
          </a:xfrm>
          <a:prstGeom prst="rect">
            <a:avLst/>
          </a:prstGeom>
        </p:spPr>
      </p:pic>
      <p:pic>
        <p:nvPicPr>
          <p:cNvPr id="7" name="Picture 6"/>
          <p:cNvPicPr>
            <a:picLocks noChangeAspect="1"/>
          </p:cNvPicPr>
          <p:nvPr/>
        </p:nvPicPr>
        <p:blipFill>
          <a:blip r:embed="rId5"/>
          <a:stretch>
            <a:fillRect/>
          </a:stretch>
        </p:blipFill>
        <p:spPr>
          <a:xfrm>
            <a:off x="4076147" y="4615922"/>
            <a:ext cx="4381500" cy="2146300"/>
          </a:xfrm>
          <a:prstGeom prst="rect">
            <a:avLst/>
          </a:prstGeom>
        </p:spPr>
      </p:pic>
      <p:pic>
        <p:nvPicPr>
          <p:cNvPr id="9" name="Picture 8"/>
          <p:cNvPicPr>
            <a:picLocks noChangeAspect="1"/>
          </p:cNvPicPr>
          <p:nvPr/>
        </p:nvPicPr>
        <p:blipFill>
          <a:blip r:embed="rId6"/>
          <a:stretch>
            <a:fillRect/>
          </a:stretch>
        </p:blipFill>
        <p:spPr>
          <a:xfrm>
            <a:off x="8457647" y="1690688"/>
            <a:ext cx="3437492" cy="3437492"/>
          </a:xfrm>
          <a:prstGeom prst="rect">
            <a:avLst/>
          </a:prstGeom>
        </p:spPr>
      </p:pic>
    </p:spTree>
    <p:extLst>
      <p:ext uri="{BB962C8B-B14F-4D97-AF65-F5344CB8AC3E}">
        <p14:creationId xmlns:p14="http://schemas.microsoft.com/office/powerpoint/2010/main" val="156288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Vision</a:t>
            </a: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Decentralize Investing.</a:t>
            </a:r>
          </a:p>
          <a:p>
            <a:pPr marL="0" indent="0">
              <a:buNone/>
            </a:pPr>
            <a:endParaRPr lang="en-US" dirty="0" smtClean="0"/>
          </a:p>
          <a:p>
            <a:r>
              <a:rPr lang="en-US" dirty="0" err="1"/>
              <a:t>MyBit</a:t>
            </a:r>
            <a:r>
              <a:rPr lang="en-US" dirty="0"/>
              <a:t> changes the investment game. It levels the playing field by using smart contracts to bypass the onerous processes, documents, and fees associated with traditional lending.  This opens up a new world of abundant investment and resulting income streams.</a:t>
            </a:r>
          </a:p>
          <a:p>
            <a:pPr marL="0" indent="0">
              <a:buNone/>
            </a:pPr>
            <a:r>
              <a:rPr lang="en-US" dirty="0"/>
              <a:t>                      </a:t>
            </a:r>
          </a:p>
          <a:p>
            <a:r>
              <a:rPr lang="en-US" dirty="0" err="1" smtClean="0"/>
              <a:t>MyBit</a:t>
            </a:r>
            <a:r>
              <a:rPr lang="en-US" dirty="0" smtClean="0"/>
              <a:t> gives </a:t>
            </a:r>
            <a:r>
              <a:rPr lang="en-US" dirty="0"/>
              <a:t>small investors new access to revenue streams previously reserved for banks and investment funds. With </a:t>
            </a:r>
            <a:r>
              <a:rPr lang="en-US" dirty="0" err="1"/>
              <a:t>MyBit</a:t>
            </a:r>
            <a:r>
              <a:rPr lang="en-US" dirty="0"/>
              <a:t>, anyone can invest -- or raise capital -- from anywhere in the world…peer to peer, seamless, fast, and secure</a:t>
            </a:r>
            <a:r>
              <a:rPr lang="en-US" dirty="0" smtClean="0"/>
              <a:t>.</a:t>
            </a:r>
          </a:p>
          <a:p>
            <a:pPr marL="0" indent="0">
              <a:buNone/>
            </a:pPr>
            <a:endParaRPr lang="en-US" dirty="0"/>
          </a:p>
        </p:txBody>
      </p:sp>
      <p:pic>
        <p:nvPicPr>
          <p:cNvPr id="4" name="Picture 3"/>
          <p:cNvPicPr>
            <a:picLocks noChangeAspect="1"/>
          </p:cNvPicPr>
          <p:nvPr/>
        </p:nvPicPr>
        <p:blipFill>
          <a:blip r:embed="rId3"/>
          <a:stretch>
            <a:fillRect/>
          </a:stretch>
        </p:blipFill>
        <p:spPr>
          <a:xfrm>
            <a:off x="9144000" y="0"/>
            <a:ext cx="3048000" cy="762000"/>
          </a:xfrm>
          <a:prstGeom prst="rect">
            <a:avLst/>
          </a:prstGeom>
        </p:spPr>
      </p:pic>
    </p:spTree>
    <p:extLst>
      <p:ext uri="{BB962C8B-B14F-4D97-AF65-F5344CB8AC3E}">
        <p14:creationId xmlns:p14="http://schemas.microsoft.com/office/powerpoint/2010/main" val="57915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smtClean="0"/>
              <a:t>Opportunity</a:t>
            </a:r>
            <a:endParaRPr lang="en-US" b="1" dirty="0"/>
          </a:p>
        </p:txBody>
      </p:sp>
      <p:sp>
        <p:nvSpPr>
          <p:cNvPr id="3" name="Content Placeholder 2"/>
          <p:cNvSpPr>
            <a:spLocks noGrp="1"/>
          </p:cNvSpPr>
          <p:nvPr>
            <p:ph idx="1"/>
          </p:nvPr>
        </p:nvSpPr>
        <p:spPr/>
        <p:txBody>
          <a:bodyPr>
            <a:normAutofit/>
          </a:bodyPr>
          <a:lstStyle/>
          <a:p>
            <a:pPr marL="514350" indent="-514350">
              <a:buAutoNum type="arabicParenR"/>
            </a:pPr>
            <a:r>
              <a:rPr lang="en-US" dirty="0" smtClean="0"/>
              <a:t>Energy demand is forecasted to exceed production largely due to the upcoming </a:t>
            </a:r>
            <a:r>
              <a:rPr lang="en-US" dirty="0" err="1" smtClean="0"/>
              <a:t>IoT</a:t>
            </a:r>
            <a:r>
              <a:rPr lang="en-US" dirty="0" smtClean="0"/>
              <a:t> and AI revolution </a:t>
            </a:r>
          </a:p>
          <a:p>
            <a:r>
              <a:rPr lang="en-US" sz="2200" dirty="0" smtClean="0"/>
              <a:t>Since the current energy structure is not sustainable (scalable at speed), it will require decentralized energy solutions.  Traditional financing models would only enable a small fraction of the population to own / participate in the decentralized solutions. </a:t>
            </a:r>
          </a:p>
        </p:txBody>
      </p:sp>
      <p:pic>
        <p:nvPicPr>
          <p:cNvPr id="4" name="Picture 3"/>
          <p:cNvPicPr>
            <a:picLocks noChangeAspect="1"/>
          </p:cNvPicPr>
          <p:nvPr/>
        </p:nvPicPr>
        <p:blipFill>
          <a:blip r:embed="rId3"/>
          <a:stretch>
            <a:fillRect/>
          </a:stretch>
        </p:blipFill>
        <p:spPr>
          <a:xfrm>
            <a:off x="9144000" y="0"/>
            <a:ext cx="3048000" cy="762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587" y="4001294"/>
            <a:ext cx="12192000" cy="3086446"/>
          </a:xfrm>
          <a:prstGeom prst="rect">
            <a:avLst/>
          </a:prstGeom>
        </p:spPr>
      </p:pic>
    </p:spTree>
    <p:extLst>
      <p:ext uri="{BB962C8B-B14F-4D97-AF65-F5344CB8AC3E}">
        <p14:creationId xmlns:p14="http://schemas.microsoft.com/office/powerpoint/2010/main" val="649022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Approach</a:t>
            </a:r>
            <a:endParaRPr lang="en-US" b="1" dirty="0"/>
          </a:p>
        </p:txBody>
      </p:sp>
      <p:sp>
        <p:nvSpPr>
          <p:cNvPr id="3" name="Content Placeholder 2"/>
          <p:cNvSpPr>
            <a:spLocks noGrp="1"/>
          </p:cNvSpPr>
          <p:nvPr>
            <p:ph idx="1"/>
          </p:nvPr>
        </p:nvSpPr>
        <p:spPr/>
        <p:txBody>
          <a:bodyPr>
            <a:normAutofit/>
          </a:bodyPr>
          <a:lstStyle/>
          <a:p>
            <a:pPr marL="514350" indent="-514350">
              <a:buAutoNum type="arabicParenR"/>
            </a:pPr>
            <a:r>
              <a:rPr lang="en-US" dirty="0" smtClean="0"/>
              <a:t>Commoditize</a:t>
            </a:r>
            <a:r>
              <a:rPr lang="en-US" dirty="0" smtClean="0"/>
              <a:t> </a:t>
            </a:r>
            <a:r>
              <a:rPr lang="en-US" dirty="0" smtClean="0"/>
              <a:t>Decentralize </a:t>
            </a:r>
            <a:r>
              <a:rPr lang="en-US" dirty="0"/>
              <a:t>Energy </a:t>
            </a:r>
            <a:r>
              <a:rPr lang="en-US" dirty="0" smtClean="0"/>
              <a:t>Infrastructure</a:t>
            </a:r>
          </a:p>
          <a:p>
            <a:r>
              <a:rPr lang="en-US" dirty="0" smtClean="0"/>
              <a:t>Removes financial barrier to entry by crowdsourcing the purchase of decentralized grids in exchange for per-usage revenue sharing</a:t>
            </a:r>
          </a:p>
          <a:p>
            <a:r>
              <a:rPr lang="en-US" dirty="0" smtClean="0"/>
              <a:t>Enables faster access to capital (than traditional financing mechanisms such as bank loans and other debt instruments)</a:t>
            </a:r>
          </a:p>
          <a:p>
            <a:r>
              <a:rPr lang="en-US" dirty="0" smtClean="0"/>
              <a:t>This creates a highly scalable (at speed) &amp; sustainable energy model</a:t>
            </a:r>
          </a:p>
          <a:p>
            <a:pPr marL="0" indent="0">
              <a:buNone/>
            </a:pPr>
            <a:endParaRPr lang="en-US" dirty="0" smtClean="0"/>
          </a:p>
        </p:txBody>
      </p:sp>
      <p:pic>
        <p:nvPicPr>
          <p:cNvPr id="4" name="Picture 3"/>
          <p:cNvPicPr>
            <a:picLocks noChangeAspect="1"/>
          </p:cNvPicPr>
          <p:nvPr/>
        </p:nvPicPr>
        <p:blipFill>
          <a:blip r:embed="rId3"/>
          <a:stretch>
            <a:fillRect/>
          </a:stretch>
        </p:blipFill>
        <p:spPr>
          <a:xfrm>
            <a:off x="9144000" y="0"/>
            <a:ext cx="3048000" cy="762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4492487"/>
            <a:ext cx="12192000" cy="2576186"/>
          </a:xfrm>
          <a:prstGeom prst="rect">
            <a:avLst/>
          </a:prstGeom>
        </p:spPr>
      </p:pic>
    </p:spTree>
    <p:extLst>
      <p:ext uri="{BB962C8B-B14F-4D97-AF65-F5344CB8AC3E}">
        <p14:creationId xmlns:p14="http://schemas.microsoft.com/office/powerpoint/2010/main" val="1865095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15078</TotalTime>
  <Words>644</Words>
  <Application>Microsoft Macintosh PowerPoint</Application>
  <PresentationFormat>Widescreen</PresentationFormat>
  <Paragraphs>65</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Calibri Light</vt:lpstr>
      <vt:lpstr>Arial</vt:lpstr>
      <vt:lpstr>Office Theme</vt:lpstr>
      <vt:lpstr>PowerPoint Presentation</vt:lpstr>
      <vt:lpstr>The Revolution</vt:lpstr>
      <vt:lpstr>Evolution</vt:lpstr>
      <vt:lpstr>PowerPoint Presentation</vt:lpstr>
      <vt:lpstr>Benefits of Decentralized Systems</vt:lpstr>
      <vt:lpstr>Notable DApps</vt:lpstr>
      <vt:lpstr>Our Vision</vt:lpstr>
      <vt:lpstr>The Opportunity</vt:lpstr>
      <vt:lpstr>Our Approach</vt:lpstr>
      <vt:lpstr>Walk- through of Solar Panel Example</vt:lpstr>
      <vt:lpstr>Towards a Fully Decentralized Application</vt:lpstr>
      <vt:lpstr>Regulatory</vt:lpstr>
      <vt:lpstr>Where are we now (Timeline)</vt:lpstr>
      <vt:lpstr>Go to Market</vt:lpstr>
      <vt:lpstr>Future Vision [Convergence]</vt:lpstr>
      <vt:lpstr>Have Questions? Let’s Talk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MyBit.io</dc:title>
  <dc:creator>Microsoft Office User</dc:creator>
  <cp:lastModifiedBy>Microsoft Office User</cp:lastModifiedBy>
  <cp:revision>71</cp:revision>
  <dcterms:created xsi:type="dcterms:W3CDTF">2017-04-06T12:32:21Z</dcterms:created>
  <dcterms:modified xsi:type="dcterms:W3CDTF">2017-05-18T22:44:17Z</dcterms:modified>
</cp:coreProperties>
</file>